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63" r:id="rId3"/>
    <p:sldId id="268" r:id="rId4"/>
    <p:sldId id="266" r:id="rId5"/>
    <p:sldId id="257" r:id="rId6"/>
    <p:sldId id="258" r:id="rId7"/>
    <p:sldId id="264" r:id="rId8"/>
    <p:sldId id="261" r:id="rId9"/>
    <p:sldId id="262" r:id="rId10"/>
    <p:sldId id="259" r:id="rId11"/>
    <p:sldId id="267"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3" autoAdjust="0"/>
    <p:restoredTop sz="94660"/>
  </p:normalViewPr>
  <p:slideViewPr>
    <p:cSldViewPr>
      <p:cViewPr varScale="1">
        <p:scale>
          <a:sx n="83" d="100"/>
          <a:sy n="83" d="100"/>
        </p:scale>
        <p:origin x="749"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8874FE-7942-4F7E-B0E8-289C7DB6B904}"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B5BC4-F393-419F-882F-316C08A20795}" type="slidenum">
              <a:rPr lang="en-US" smtClean="0"/>
              <a:t>‹#›</a:t>
            </a:fld>
            <a:endParaRPr lang="en-US"/>
          </a:p>
        </p:txBody>
      </p:sp>
    </p:spTree>
    <p:extLst>
      <p:ext uri="{BB962C8B-B14F-4D97-AF65-F5344CB8AC3E}">
        <p14:creationId xmlns:p14="http://schemas.microsoft.com/office/powerpoint/2010/main" val="409823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8874FE-7942-4F7E-B0E8-289C7DB6B904}"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B5BC4-F393-419F-882F-316C08A20795}" type="slidenum">
              <a:rPr lang="en-US" smtClean="0"/>
              <a:t>‹#›</a:t>
            </a:fld>
            <a:endParaRPr lang="en-US"/>
          </a:p>
        </p:txBody>
      </p:sp>
    </p:spTree>
    <p:extLst>
      <p:ext uri="{BB962C8B-B14F-4D97-AF65-F5344CB8AC3E}">
        <p14:creationId xmlns:p14="http://schemas.microsoft.com/office/powerpoint/2010/main" val="186899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8874FE-7942-4F7E-B0E8-289C7DB6B904}"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B5BC4-F393-419F-882F-316C08A20795}" type="slidenum">
              <a:rPr lang="en-US" smtClean="0"/>
              <a:t>‹#›</a:t>
            </a:fld>
            <a:endParaRPr lang="en-US"/>
          </a:p>
        </p:txBody>
      </p:sp>
    </p:spTree>
    <p:extLst>
      <p:ext uri="{BB962C8B-B14F-4D97-AF65-F5344CB8AC3E}">
        <p14:creationId xmlns:p14="http://schemas.microsoft.com/office/powerpoint/2010/main" val="229117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8874FE-7942-4F7E-B0E8-289C7DB6B904}"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B5BC4-F393-419F-882F-316C08A20795}" type="slidenum">
              <a:rPr lang="en-US" smtClean="0"/>
              <a:t>‹#›</a:t>
            </a:fld>
            <a:endParaRPr lang="en-US"/>
          </a:p>
        </p:txBody>
      </p:sp>
    </p:spTree>
    <p:extLst>
      <p:ext uri="{BB962C8B-B14F-4D97-AF65-F5344CB8AC3E}">
        <p14:creationId xmlns:p14="http://schemas.microsoft.com/office/powerpoint/2010/main" val="325600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8874FE-7942-4F7E-B0E8-289C7DB6B904}" type="datetimeFigureOut">
              <a:rPr lang="en-US" smtClean="0"/>
              <a:t>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B5BC4-F393-419F-882F-316C08A20795}" type="slidenum">
              <a:rPr lang="en-US" smtClean="0"/>
              <a:t>‹#›</a:t>
            </a:fld>
            <a:endParaRPr lang="en-US"/>
          </a:p>
        </p:txBody>
      </p:sp>
    </p:spTree>
    <p:extLst>
      <p:ext uri="{BB962C8B-B14F-4D97-AF65-F5344CB8AC3E}">
        <p14:creationId xmlns:p14="http://schemas.microsoft.com/office/powerpoint/2010/main" val="4170119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8874FE-7942-4F7E-B0E8-289C7DB6B904}"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B5BC4-F393-419F-882F-316C08A20795}" type="slidenum">
              <a:rPr lang="en-US" smtClean="0"/>
              <a:t>‹#›</a:t>
            </a:fld>
            <a:endParaRPr lang="en-US"/>
          </a:p>
        </p:txBody>
      </p:sp>
    </p:spTree>
    <p:extLst>
      <p:ext uri="{BB962C8B-B14F-4D97-AF65-F5344CB8AC3E}">
        <p14:creationId xmlns:p14="http://schemas.microsoft.com/office/powerpoint/2010/main" val="201378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8874FE-7942-4F7E-B0E8-289C7DB6B904}" type="datetimeFigureOut">
              <a:rPr lang="en-US" smtClean="0"/>
              <a:t>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B5BC4-F393-419F-882F-316C08A20795}" type="slidenum">
              <a:rPr lang="en-US" smtClean="0"/>
              <a:t>‹#›</a:t>
            </a:fld>
            <a:endParaRPr lang="en-US"/>
          </a:p>
        </p:txBody>
      </p:sp>
    </p:spTree>
    <p:extLst>
      <p:ext uri="{BB962C8B-B14F-4D97-AF65-F5344CB8AC3E}">
        <p14:creationId xmlns:p14="http://schemas.microsoft.com/office/powerpoint/2010/main" val="61164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8874FE-7942-4F7E-B0E8-289C7DB6B904}" type="datetimeFigureOut">
              <a:rPr lang="en-US" smtClean="0"/>
              <a:t>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B5BC4-F393-419F-882F-316C08A20795}" type="slidenum">
              <a:rPr lang="en-US" smtClean="0"/>
              <a:t>‹#›</a:t>
            </a:fld>
            <a:endParaRPr lang="en-US"/>
          </a:p>
        </p:txBody>
      </p:sp>
    </p:spTree>
    <p:extLst>
      <p:ext uri="{BB962C8B-B14F-4D97-AF65-F5344CB8AC3E}">
        <p14:creationId xmlns:p14="http://schemas.microsoft.com/office/powerpoint/2010/main" val="154311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874FE-7942-4F7E-B0E8-289C7DB6B904}" type="datetimeFigureOut">
              <a:rPr lang="en-US" smtClean="0"/>
              <a:t>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B5BC4-F393-419F-882F-316C08A20795}" type="slidenum">
              <a:rPr lang="en-US" smtClean="0"/>
              <a:t>‹#›</a:t>
            </a:fld>
            <a:endParaRPr lang="en-US"/>
          </a:p>
        </p:txBody>
      </p:sp>
    </p:spTree>
    <p:extLst>
      <p:ext uri="{BB962C8B-B14F-4D97-AF65-F5344CB8AC3E}">
        <p14:creationId xmlns:p14="http://schemas.microsoft.com/office/powerpoint/2010/main" val="228753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8874FE-7942-4F7E-B0E8-289C7DB6B904}"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B5BC4-F393-419F-882F-316C08A20795}" type="slidenum">
              <a:rPr lang="en-US" smtClean="0"/>
              <a:t>‹#›</a:t>
            </a:fld>
            <a:endParaRPr lang="en-US"/>
          </a:p>
        </p:txBody>
      </p:sp>
    </p:spTree>
    <p:extLst>
      <p:ext uri="{BB962C8B-B14F-4D97-AF65-F5344CB8AC3E}">
        <p14:creationId xmlns:p14="http://schemas.microsoft.com/office/powerpoint/2010/main" val="328643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8874FE-7942-4F7E-B0E8-289C7DB6B904}" type="datetimeFigureOut">
              <a:rPr lang="en-US" smtClean="0"/>
              <a:t>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B5BC4-F393-419F-882F-316C08A20795}" type="slidenum">
              <a:rPr lang="en-US" smtClean="0"/>
              <a:t>‹#›</a:t>
            </a:fld>
            <a:endParaRPr lang="en-US"/>
          </a:p>
        </p:txBody>
      </p:sp>
    </p:spTree>
    <p:extLst>
      <p:ext uri="{BB962C8B-B14F-4D97-AF65-F5344CB8AC3E}">
        <p14:creationId xmlns:p14="http://schemas.microsoft.com/office/powerpoint/2010/main" val="397817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874FE-7942-4F7E-B0E8-289C7DB6B904}" type="datetimeFigureOut">
              <a:rPr lang="en-US" smtClean="0"/>
              <a:t>1/30/2021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B5BC4-F393-419F-882F-316C08A20795}" type="slidenum">
              <a:rPr lang="en-US" smtClean="0"/>
              <a:t>‹#›</a:t>
            </a:fld>
            <a:endParaRPr lang="en-US"/>
          </a:p>
        </p:txBody>
      </p:sp>
    </p:spTree>
    <p:extLst>
      <p:ext uri="{BB962C8B-B14F-4D97-AF65-F5344CB8AC3E}">
        <p14:creationId xmlns:p14="http://schemas.microsoft.com/office/powerpoint/2010/main" val="3099010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mitchelltitus.com/"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Kqq-_N-Iq2Q"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soundcloud.com/wtju/ruth-coles"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2" name="Picture 14" descr="C:\Users\Theresa\Documents\My Documents\Book firsters\Book Cover March 2015.jp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67000" y="533400"/>
            <a:ext cx="4099861" cy="5943600"/>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7800" y="1828800"/>
            <a:ext cx="6248400" cy="3477875"/>
          </a:xfrm>
          <a:prstGeom prst="rect">
            <a:avLst/>
          </a:prstGeom>
          <a:noFill/>
        </p:spPr>
        <p:txBody>
          <a:bodyPr wrap="square" rtlCol="0">
            <a:spAutoFit/>
          </a:bodyPr>
          <a:lstStyle/>
          <a:p>
            <a:pPr algn="ctr"/>
            <a:r>
              <a:rPr lang="en-US" sz="4400" dirty="0" smtClean="0"/>
              <a:t>Celebrating the 100</a:t>
            </a:r>
            <a:r>
              <a:rPr lang="en-US" sz="4400" baseline="30000" dirty="0" smtClean="0"/>
              <a:t>th</a:t>
            </a:r>
            <a:r>
              <a:rPr lang="en-US" sz="4400" dirty="0" smtClean="0"/>
              <a:t> Anniversary of the First Black CPA</a:t>
            </a:r>
          </a:p>
          <a:p>
            <a:pPr algn="ctr"/>
            <a:r>
              <a:rPr lang="en-US" sz="4400" dirty="0" smtClean="0"/>
              <a:t>AAA DEI</a:t>
            </a:r>
          </a:p>
          <a:p>
            <a:pPr algn="ctr"/>
            <a:r>
              <a:rPr lang="en-US" sz="4400" dirty="0" smtClean="0"/>
              <a:t>Black History Month 2021</a:t>
            </a:r>
            <a:endParaRPr lang="en-US" sz="4400" dirty="0"/>
          </a:p>
        </p:txBody>
      </p:sp>
    </p:spTree>
    <p:extLst>
      <p:ext uri="{BB962C8B-B14F-4D97-AF65-F5344CB8AC3E}">
        <p14:creationId xmlns:p14="http://schemas.microsoft.com/office/powerpoint/2010/main" val="3421379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Talmadge C. Tillman Jr., California, 1965</a:t>
            </a:r>
            <a:endParaRPr lang="en-US" dirty="0"/>
          </a:p>
        </p:txBody>
      </p:sp>
      <p:sp>
        <p:nvSpPr>
          <p:cNvPr id="4" name="Text Placeholder 3"/>
          <p:cNvSpPr>
            <a:spLocks noGrp="1"/>
          </p:cNvSpPr>
          <p:nvPr>
            <p:ph type="body" sz="half" idx="2"/>
          </p:nvPr>
        </p:nvSpPr>
        <p:spPr/>
        <p:txBody>
          <a:bodyPr>
            <a:normAutofit fontScale="92500"/>
          </a:bodyPr>
          <a:lstStyle/>
          <a:p>
            <a:r>
              <a:rPr lang="en-US" dirty="0" smtClean="0"/>
              <a:t>Talmadge “Tab” Tillman was the first African-American graduate of the MBA program at Syracuse University. He earned his Ph.D. from the University of Southern California in 1967, and taught at Cal State Long Beach.</a:t>
            </a:r>
            <a:endParaRPr lang="en-US" dirty="0"/>
          </a:p>
        </p:txBody>
      </p:sp>
      <p:pic>
        <p:nvPicPr>
          <p:cNvPr id="5" name="Picture 2" descr="D:\9.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17" r="1617"/>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476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Bert N. Mitchell, New York, 1965</a:t>
            </a:r>
            <a:endParaRPr lang="en-US" dirty="0"/>
          </a:p>
        </p:txBody>
      </p:sp>
      <p:sp>
        <p:nvSpPr>
          <p:cNvPr id="4" name="Text Placeholder 3"/>
          <p:cNvSpPr>
            <a:spLocks noGrp="1"/>
          </p:cNvSpPr>
          <p:nvPr>
            <p:ph type="body" sz="half" idx="2"/>
          </p:nvPr>
        </p:nvSpPr>
        <p:spPr>
          <a:xfrm>
            <a:off x="457200" y="1435100"/>
            <a:ext cx="3048000" cy="4965700"/>
          </a:xfrm>
        </p:spPr>
        <p:txBody>
          <a:bodyPr>
            <a:noAutofit/>
          </a:bodyPr>
          <a:lstStyle/>
          <a:p>
            <a:r>
              <a:rPr lang="en-US" sz="1800" dirty="0" smtClean="0"/>
              <a:t>Bert N. Mitchell became the 100</a:t>
            </a:r>
            <a:r>
              <a:rPr lang="en-US" sz="1800" baseline="30000" dirty="0" smtClean="0"/>
              <a:t>th</a:t>
            </a:r>
            <a:r>
              <a:rPr lang="en-US" sz="1800" dirty="0" smtClean="0"/>
              <a:t> African-American CPA in 1965.  He founded the country’s largest </a:t>
            </a:r>
            <a:r>
              <a:rPr lang="en-US" sz="1800" dirty="0" smtClean="0"/>
              <a:t>Black-owned </a:t>
            </a:r>
            <a:r>
              <a:rPr lang="en-US" sz="1800" dirty="0" smtClean="0"/>
              <a:t>CPA firm, </a:t>
            </a:r>
            <a:r>
              <a:rPr lang="en-US" sz="1800" dirty="0" smtClean="0">
                <a:hlinkClick r:id="rId2"/>
              </a:rPr>
              <a:t>Mitchell &amp; Titus LLP</a:t>
            </a:r>
            <a:r>
              <a:rPr lang="en-US" sz="1800" dirty="0" smtClean="0"/>
              <a:t>, which celebrates its </a:t>
            </a:r>
            <a:r>
              <a:rPr lang="en-US" sz="1800" dirty="0" smtClean="0"/>
              <a:t>45</a:t>
            </a:r>
            <a:r>
              <a:rPr lang="en-US" sz="1800" baseline="30000" dirty="0" smtClean="0"/>
              <a:t>th</a:t>
            </a:r>
            <a:r>
              <a:rPr lang="en-US" sz="1800" dirty="0" smtClean="0"/>
              <a:t> </a:t>
            </a:r>
            <a:r>
              <a:rPr lang="en-US" sz="1800" dirty="0" smtClean="0"/>
              <a:t>anniversary this year.   In 1969, the </a:t>
            </a:r>
            <a:r>
              <a:rPr lang="en-US" sz="1800" i="1" dirty="0" smtClean="0"/>
              <a:t>Journal of Accountancy</a:t>
            </a:r>
            <a:r>
              <a:rPr lang="en-US" sz="1800" dirty="0" smtClean="0"/>
              <a:t> published his study of African-American CPAs, reporting that out of 100,000 CPAs in the United States, fewer than 150 were African-American.  His firm </a:t>
            </a:r>
            <a:r>
              <a:rPr lang="en-US" sz="1800" dirty="0" smtClean="0"/>
              <a:t>has been</a:t>
            </a:r>
            <a:r>
              <a:rPr lang="en-US" sz="1800" dirty="0" smtClean="0"/>
              <a:t> </a:t>
            </a:r>
            <a:r>
              <a:rPr lang="en-US" sz="1800" dirty="0" smtClean="0"/>
              <a:t>a leader in expanding opportunity to African Americans in the profession.  </a:t>
            </a:r>
            <a:endParaRPr lang="en-US" sz="18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05171" y="273050"/>
            <a:ext cx="4651508"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391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2" name="Picture 14" descr="C:\Users\Theresa\Documents\My Documents\Book firsters\Book Cover March 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04800"/>
            <a:ext cx="4099861"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43600" y="3657600"/>
            <a:ext cx="1600200" cy="2462213"/>
          </a:xfrm>
          <a:prstGeom prst="rect">
            <a:avLst/>
          </a:prstGeom>
          <a:noFill/>
        </p:spPr>
        <p:txBody>
          <a:bodyPr wrap="square" rtlCol="0">
            <a:spAutoFit/>
          </a:bodyPr>
          <a:lstStyle/>
          <a:p>
            <a:r>
              <a:rPr lang="en-US" sz="1400" i="1" dirty="0" smtClean="0"/>
              <a:t>For more on the history of Black CPAs, the book is available from University of North Carolina Press.  All royalties are donated to the National Association of Black Accountants.</a:t>
            </a:r>
            <a:endParaRPr lang="en-US" sz="1400" i="1" dirty="0"/>
          </a:p>
        </p:txBody>
      </p:sp>
    </p:spTree>
    <p:extLst>
      <p:ext uri="{BB962C8B-B14F-4D97-AF65-F5344CB8AC3E}">
        <p14:creationId xmlns:p14="http://schemas.microsoft.com/office/powerpoint/2010/main" val="1448591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John W. Cromwell, Jr., </a:t>
            </a:r>
            <a:r>
              <a:rPr lang="en-US" dirty="0"/>
              <a:t>t</a:t>
            </a:r>
            <a:r>
              <a:rPr lang="en-US" dirty="0" smtClean="0"/>
              <a:t>he first African-American CPA (New Hampshire, 1921)</a:t>
            </a:r>
            <a:endParaRPr lang="en-US" dirty="0"/>
          </a:p>
        </p:txBody>
      </p:sp>
      <p:sp>
        <p:nvSpPr>
          <p:cNvPr id="9" name="Text Placeholder 8"/>
          <p:cNvSpPr>
            <a:spLocks noGrp="1"/>
          </p:cNvSpPr>
          <p:nvPr>
            <p:ph type="body" sz="half" idx="2"/>
          </p:nvPr>
        </p:nvSpPr>
        <p:spPr/>
        <p:txBody>
          <a:bodyPr>
            <a:noAutofit/>
          </a:bodyPr>
          <a:lstStyle/>
          <a:p>
            <a:r>
              <a:rPr lang="en-US" sz="1600" dirty="0" smtClean="0"/>
              <a:t>Born into a prominent Washington, D.C., family, John Cromwell graduated </a:t>
            </a:r>
            <a:r>
              <a:rPr lang="en-US" sz="1600" i="1" dirty="0" smtClean="0"/>
              <a:t>Phi Beta Kappa</a:t>
            </a:r>
            <a:r>
              <a:rPr lang="en-US" sz="1600" dirty="0" smtClean="0"/>
              <a:t> from Dartmouth College in 1906. He taught math at a </a:t>
            </a:r>
            <a:r>
              <a:rPr lang="en-US" sz="1600" dirty="0" smtClean="0"/>
              <a:t>Black </a:t>
            </a:r>
            <a:r>
              <a:rPr lang="en-US" sz="1600" dirty="0" smtClean="0"/>
              <a:t>high school in D.C., and returned to New Hampshire to take the CPA examination in 1921.  At that time, African Americans could not find employment with CPA firms, and New Hampshire was attractive because it did not yet have an experience requirement.  Cromwell continued to teach and was later controller at Howard University.  On evenings and weekends, he worked as a CPA for </a:t>
            </a:r>
            <a:r>
              <a:rPr lang="en-US" sz="1600" dirty="0" smtClean="0"/>
              <a:t>Black-owned </a:t>
            </a:r>
            <a:r>
              <a:rPr lang="en-US" sz="1600" dirty="0" smtClean="0"/>
              <a:t>businesses in the D.C. area.  </a:t>
            </a:r>
            <a:endParaRPr lang="en-US" sz="1600" dirty="0"/>
          </a:p>
        </p:txBody>
      </p:sp>
      <p:pic>
        <p:nvPicPr>
          <p:cNvPr id="10" name="Picture 4" descr="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56405" y="486886"/>
            <a:ext cx="3749040" cy="54254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2637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 Jesse B. </a:t>
            </a:r>
            <a:r>
              <a:rPr lang="en-US" dirty="0" err="1" smtClean="0"/>
              <a:t>Blayton</a:t>
            </a:r>
            <a:r>
              <a:rPr lang="en-US" dirty="0" smtClean="0"/>
              <a:t>, Georgia, 1928 </a:t>
            </a:r>
            <a:endParaRPr lang="en-US" dirty="0"/>
          </a:p>
        </p:txBody>
      </p:sp>
      <p:sp>
        <p:nvSpPr>
          <p:cNvPr id="4" name="Text Placeholder 3"/>
          <p:cNvSpPr>
            <a:spLocks noGrp="1"/>
          </p:cNvSpPr>
          <p:nvPr>
            <p:ph type="body" sz="half" idx="2"/>
          </p:nvPr>
        </p:nvSpPr>
        <p:spPr/>
        <p:txBody>
          <a:bodyPr>
            <a:noAutofit/>
          </a:bodyPr>
          <a:lstStyle/>
          <a:p>
            <a:r>
              <a:rPr lang="en-US" sz="1600" dirty="0" smtClean="0"/>
              <a:t>Professor Jesse B. </a:t>
            </a:r>
            <a:r>
              <a:rPr lang="en-US" sz="1600" dirty="0" err="1" smtClean="0"/>
              <a:t>Blayton</a:t>
            </a:r>
            <a:r>
              <a:rPr lang="en-US" sz="1600" dirty="0"/>
              <a:t> </a:t>
            </a:r>
            <a:r>
              <a:rPr lang="en-US" sz="1600" dirty="0" smtClean="0"/>
              <a:t>was known as the “Dean of Negro Accountants” because he encouraged and trained numerous African-American CPAs.  He taught at Morehouse College and Atlanta University for decades, and consulted with cabinet members in President Franklin Roosevelt’s administration regarding the impact of New Deal programs on the </a:t>
            </a:r>
            <a:r>
              <a:rPr lang="en-US" sz="1600" dirty="0" smtClean="0"/>
              <a:t>Black </a:t>
            </a:r>
            <a:r>
              <a:rPr lang="en-US" sz="1600" dirty="0" smtClean="0"/>
              <a:t>community. In the 1960s, he and his Atlanta-based firm provided services to the Reverend Martin Luther King Jr. and to the Southern Christian Leadership Conference. </a:t>
            </a:r>
            <a:endParaRPr lang="en-US" sz="16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94415" y="273050"/>
            <a:ext cx="4073020"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987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Richard Austin, Michigan, 1941</a:t>
            </a:r>
            <a:endParaRPr lang="en-US" dirty="0"/>
          </a:p>
        </p:txBody>
      </p:sp>
      <p:sp>
        <p:nvSpPr>
          <p:cNvPr id="4" name="Text Placeholder 3"/>
          <p:cNvSpPr>
            <a:spLocks noGrp="1"/>
          </p:cNvSpPr>
          <p:nvPr>
            <p:ph type="body" sz="half" idx="2"/>
          </p:nvPr>
        </p:nvSpPr>
        <p:spPr/>
        <p:txBody>
          <a:bodyPr>
            <a:noAutofit/>
          </a:bodyPr>
          <a:lstStyle/>
          <a:p>
            <a:r>
              <a:rPr lang="en-US" sz="1600" dirty="0" smtClean="0"/>
              <a:t>Richard Austin graduated from his large Detroit high school at the top of his class.  While a teenager, he had developed a bookkeeping practice with primarily </a:t>
            </a:r>
            <a:r>
              <a:rPr lang="en-US" sz="1600" dirty="0" smtClean="0"/>
              <a:t>Black </a:t>
            </a:r>
            <a:r>
              <a:rPr lang="en-US" sz="1600" dirty="0" smtClean="0"/>
              <a:t>and Jewish clients.  One of his professors helped him meet the experience requirement, and he went on to have a successful CPA firm in the city.  He was elected Wayne County Auditor in 1966, narrowly lost a race that would have made him Detroit’s first </a:t>
            </a:r>
            <a:r>
              <a:rPr lang="en-US" sz="1600" dirty="0" smtClean="0"/>
              <a:t>Black </a:t>
            </a:r>
            <a:r>
              <a:rPr lang="en-US" sz="1600" dirty="0" smtClean="0"/>
              <a:t>mayor in 1969, and was elected as Michigan’s Secretary of State in 1971.  Re-elected four times, he served in the role for over two decades. </a:t>
            </a:r>
            <a:endParaRPr lang="en-US" sz="1600" dirty="0"/>
          </a:p>
        </p:txBody>
      </p:sp>
      <p:pic>
        <p:nvPicPr>
          <p:cNvPr id="5" name="Picture 3" descr="C:\Documents and Settings\Theresa\My Documents\My Pictures\Book Photo\Richard austin phot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65814" y="1314362"/>
            <a:ext cx="3330222" cy="3770489"/>
          </a:xfrm>
          <a:noFill/>
        </p:spPr>
      </p:pic>
    </p:spTree>
    <p:extLst>
      <p:ext uri="{BB962C8B-B14F-4D97-AF65-F5344CB8AC3E}">
        <p14:creationId xmlns:p14="http://schemas.microsoft.com/office/powerpoint/2010/main" val="3766673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Mary T. Washington, the first African-American female CPA (Illinois, 1943)</a:t>
            </a:r>
            <a:endParaRPr lang="en-US" dirty="0"/>
          </a:p>
        </p:txBody>
      </p:sp>
      <p:pic>
        <p:nvPicPr>
          <p:cNvPr id="4" name="Picture 2" descr="D:\21.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3583" b="3583"/>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half" idx="2"/>
          </p:nvPr>
        </p:nvSpPr>
        <p:spPr/>
        <p:txBody>
          <a:bodyPr>
            <a:normAutofit fontScale="85000" lnSpcReduction="10000"/>
          </a:bodyPr>
          <a:lstStyle/>
          <a:p>
            <a:r>
              <a:rPr lang="en-US" dirty="0" smtClean="0"/>
              <a:t>Mary T. Washington was the founder of Washington, Pittman, and McKeever, LLC, one of the largest </a:t>
            </a:r>
            <a:r>
              <a:rPr lang="en-US" dirty="0" smtClean="0"/>
              <a:t>Black-owned </a:t>
            </a:r>
            <a:r>
              <a:rPr lang="en-US" dirty="0" smtClean="0"/>
              <a:t>CPA firms in the country.  She provided the experience needed to earn a CPA to many African Americans who could not find employment elsewhere.  Many aspiring CPAs moved to Chicago to work for her.</a:t>
            </a:r>
            <a:endParaRPr lang="en-US" dirty="0"/>
          </a:p>
        </p:txBody>
      </p:sp>
    </p:spTree>
    <p:extLst>
      <p:ext uri="{BB962C8B-B14F-4D97-AF65-F5344CB8AC3E}">
        <p14:creationId xmlns:p14="http://schemas.microsoft.com/office/powerpoint/2010/main" val="403524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Bernadine Coles Gines (right), New York, 1954</a:t>
            </a:r>
            <a:endParaRPr lang="en-US" dirty="0"/>
          </a:p>
        </p:txBody>
      </p:sp>
      <p:sp>
        <p:nvSpPr>
          <p:cNvPr id="10" name="Text Placeholder 9"/>
          <p:cNvSpPr>
            <a:spLocks noGrp="1"/>
          </p:cNvSpPr>
          <p:nvPr>
            <p:ph type="body" sz="half" idx="2"/>
          </p:nvPr>
        </p:nvSpPr>
        <p:spPr/>
        <p:txBody>
          <a:bodyPr>
            <a:noAutofit/>
          </a:bodyPr>
          <a:lstStyle/>
          <a:p>
            <a:r>
              <a:rPr lang="en-US" sz="1500" dirty="0" smtClean="0"/>
              <a:t>Bernadine Coles Gines earned an MBA from New York University in 1947 and became the first African-American female CPA in New York in 1954.  Barred due to her race from attending the University of Virginia, Gines had moved to New York in the hope of finding better opportunities.  Nonetheless, it was difficult to find a firm to hire her.  The one </a:t>
            </a:r>
            <a:r>
              <a:rPr lang="en-US" sz="1500" dirty="0" smtClean="0"/>
              <a:t>Black-owned </a:t>
            </a:r>
            <a:r>
              <a:rPr lang="en-US" sz="1500" dirty="0" smtClean="0"/>
              <a:t>firm in New York did not employ women.  After years of searching, she finally found employment with a small Jewish-owned firm.  She went on to work for the City of New York until she retired.  Her sister, Ruth Coles Harris, became the first African-American female CPA in Virginia in 1963.</a:t>
            </a:r>
            <a:endParaRPr lang="en-US" sz="1500" dirty="0"/>
          </a:p>
        </p:txBody>
      </p:sp>
      <p:pic>
        <p:nvPicPr>
          <p:cNvPr id="12" name="Picture 4" descr="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56405" y="544798"/>
            <a:ext cx="3749040" cy="53096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05786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D. Collins, California, 1959 </a:t>
            </a:r>
            <a:endParaRPr lang="en-US" dirty="0"/>
          </a:p>
        </p:txBody>
      </p:sp>
      <p:sp>
        <p:nvSpPr>
          <p:cNvPr id="4" name="Text Placeholder 3"/>
          <p:cNvSpPr>
            <a:spLocks noGrp="1"/>
          </p:cNvSpPr>
          <p:nvPr>
            <p:ph type="body" sz="half" idx="2"/>
          </p:nvPr>
        </p:nvSpPr>
        <p:spPr/>
        <p:txBody>
          <a:bodyPr>
            <a:normAutofit fontScale="55000" lnSpcReduction="20000"/>
          </a:bodyPr>
          <a:lstStyle/>
          <a:p>
            <a:pPr>
              <a:lnSpc>
                <a:spcPct val="120000"/>
              </a:lnSpc>
            </a:pPr>
            <a:r>
              <a:rPr lang="en-US" sz="2500" dirty="0" smtClean="0"/>
              <a:t>World War II veteran William D. Collins moved to California after the war in pursuit of better opportunities.  He graduated from the University of Southern California’s accounting program near the top of his class in 1954. On campus, he interviewed with many major firms, all of whom declined to hire him after discovering his race. Like many other pioneering </a:t>
            </a:r>
            <a:r>
              <a:rPr lang="en-US" sz="2500" dirty="0" smtClean="0"/>
              <a:t>Black </a:t>
            </a:r>
            <a:r>
              <a:rPr lang="en-US" sz="2500" dirty="0" smtClean="0"/>
              <a:t>CPAs, he found work with a Jewish CPA firm in order to meet the experience requirement.  He then opened his own firm, and </a:t>
            </a:r>
            <a:r>
              <a:rPr lang="en-US" sz="2500" dirty="0" smtClean="0"/>
              <a:t>retired </a:t>
            </a:r>
            <a:r>
              <a:rPr lang="en-US" sz="2500" dirty="0" smtClean="0"/>
              <a:t>at the age of 91.  </a:t>
            </a:r>
            <a:r>
              <a:rPr lang="en-US" sz="2500" dirty="0" smtClean="0"/>
              <a:t>Mr. Collins shared his stor</a:t>
            </a:r>
            <a:r>
              <a:rPr lang="en-US" sz="2500" dirty="0" smtClean="0"/>
              <a:t>y with the </a:t>
            </a:r>
            <a:r>
              <a:rPr lang="en-US" sz="2500" dirty="0" smtClean="0"/>
              <a:t>California Society of CPAs in 2011 </a:t>
            </a:r>
            <a:r>
              <a:rPr lang="en-US" sz="2500" dirty="0" smtClean="0">
                <a:hlinkClick r:id="rId2"/>
              </a:rPr>
              <a:t>https</a:t>
            </a:r>
            <a:r>
              <a:rPr lang="en-US" sz="2500" dirty="0" smtClean="0">
                <a:hlinkClick r:id="rId2"/>
              </a:rPr>
              <a:t>://www.youtube.com/watch?v=Kqq-_N-Iq2Q</a:t>
            </a:r>
            <a:r>
              <a:rPr lang="en-US" sz="2500" dirty="0" smtClean="0"/>
              <a:t>. </a:t>
            </a:r>
          </a:p>
          <a:p>
            <a:r>
              <a:rPr lang="en-US" dirty="0" smtClean="0"/>
              <a:t> </a:t>
            </a:r>
            <a:endParaRPr lang="en-US" dirty="0"/>
          </a:p>
        </p:txBody>
      </p:sp>
      <p:pic>
        <p:nvPicPr>
          <p:cNvPr id="5" name="Content Placeholder 4" descr="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5584" y="273050"/>
            <a:ext cx="1470681" cy="5853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09055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Larzette</a:t>
            </a:r>
            <a:r>
              <a:rPr lang="en-US" dirty="0" smtClean="0"/>
              <a:t> G. Hale, Georgia, 1951, and Milton Wilson, Indiana, 1951</a:t>
            </a:r>
            <a:endParaRPr lang="en-US" dirty="0"/>
          </a:p>
        </p:txBody>
      </p:sp>
      <p:sp>
        <p:nvSpPr>
          <p:cNvPr id="4" name="Text Placeholder 3"/>
          <p:cNvSpPr>
            <a:spLocks noGrp="1"/>
          </p:cNvSpPr>
          <p:nvPr>
            <p:ph type="body" sz="half" idx="2"/>
          </p:nvPr>
        </p:nvSpPr>
        <p:spPr/>
        <p:txBody>
          <a:bodyPr>
            <a:noAutofit/>
          </a:bodyPr>
          <a:lstStyle/>
          <a:p>
            <a:r>
              <a:rPr lang="en-US" sz="1150" dirty="0" smtClean="0"/>
              <a:t>Dr. </a:t>
            </a:r>
            <a:r>
              <a:rPr lang="en-US" sz="1150" dirty="0" err="1" smtClean="0"/>
              <a:t>Larzette</a:t>
            </a:r>
            <a:r>
              <a:rPr lang="en-US" sz="1150" dirty="0" smtClean="0"/>
              <a:t> Hale became the first African-American </a:t>
            </a:r>
            <a:r>
              <a:rPr lang="en-US" sz="1150" dirty="0" smtClean="0"/>
              <a:t>woman</a:t>
            </a:r>
            <a:r>
              <a:rPr lang="en-US" sz="1150" dirty="0" smtClean="0"/>
              <a:t> </a:t>
            </a:r>
            <a:r>
              <a:rPr lang="en-US" sz="1150" dirty="0" smtClean="0"/>
              <a:t>to earn a Ph.D. in accounting in 1955 (University of Wisconsin).  Dr. Milton Wilson earned his  Ph.D. in 1951 (Indiana University), and, as Dean, led Texas Southern University and Howard University to become the first two historically </a:t>
            </a:r>
            <a:r>
              <a:rPr lang="en-US" sz="1150" dirty="0" smtClean="0"/>
              <a:t>Black </a:t>
            </a:r>
            <a:r>
              <a:rPr lang="en-US" sz="1150" dirty="0" smtClean="0"/>
              <a:t>colleges to earn AACSB accreditation. </a:t>
            </a:r>
            <a:endParaRPr lang="en-US" sz="1150" dirty="0"/>
          </a:p>
        </p:txBody>
      </p:sp>
      <p:pic>
        <p:nvPicPr>
          <p:cNvPr id="5" name="Picture 2" descr="D:\22.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985" r="1985"/>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545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Ruth Coles Harris (right), Virginia, 1963</a:t>
            </a:r>
            <a:endParaRPr lang="en-US" dirty="0"/>
          </a:p>
        </p:txBody>
      </p:sp>
      <p:sp>
        <p:nvSpPr>
          <p:cNvPr id="4" name="Text Placeholder 3"/>
          <p:cNvSpPr>
            <a:spLocks noGrp="1"/>
          </p:cNvSpPr>
          <p:nvPr>
            <p:ph type="body" sz="half" idx="2"/>
          </p:nvPr>
        </p:nvSpPr>
        <p:spPr/>
        <p:txBody>
          <a:bodyPr>
            <a:normAutofit fontScale="40000" lnSpcReduction="20000"/>
          </a:bodyPr>
          <a:lstStyle/>
          <a:p>
            <a:pPr>
              <a:lnSpc>
                <a:spcPct val="120000"/>
              </a:lnSpc>
            </a:pPr>
            <a:r>
              <a:rPr lang="en-US" sz="2500" dirty="0" smtClean="0"/>
              <a:t>Dr. Ruth Coles Harris became the first African-American female CPA in Virginia in 1963, following in her sister Bernadine Coles Gines’s footsteps.  For nearly five decades, she was a professor and department chair at Virginia Union University.  Here’s an interview with her: </a:t>
            </a:r>
            <a:r>
              <a:rPr lang="en-US" sz="2500" dirty="0" smtClean="0">
                <a:hlinkClick r:id="rId2"/>
              </a:rPr>
              <a:t>https://soundcloud.com/wtju/ruth-coles</a:t>
            </a:r>
            <a:endParaRPr lang="en-US" sz="2500" dirty="0" smtClean="0"/>
          </a:p>
          <a:p>
            <a:endParaRPr lang="en-US" dirty="0"/>
          </a:p>
        </p:txBody>
      </p:sp>
      <p:pic>
        <p:nvPicPr>
          <p:cNvPr id="5" name="Picture 2" descr="D:\26.jpg"/>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t="3675" b="3675"/>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976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1392</TotalTime>
  <Words>990</Words>
  <Application>Microsoft Office PowerPoint</Application>
  <PresentationFormat>On-screen Show (4:3)</PresentationFormat>
  <Paragraphs>25</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John W. Cromwell, Jr., the first African-American CPA (New Hampshire, 1921)</vt:lpstr>
      <vt:lpstr>Professor Jesse B. Blayton, Georgia, 1928 </vt:lpstr>
      <vt:lpstr>Richard Austin, Michigan, 1941</vt:lpstr>
      <vt:lpstr>Mary T. Washington, the first African-American female CPA (Illinois, 1943)</vt:lpstr>
      <vt:lpstr>Bernadine Coles Gines (right), New York, 1954</vt:lpstr>
      <vt:lpstr>William D. Collins, California, 1959 </vt:lpstr>
      <vt:lpstr>Larzette G. Hale, Georgia, 1951, and Milton Wilson, Indiana, 1951</vt:lpstr>
      <vt:lpstr>Ruth Coles Harris (right), Virginia, 1963</vt:lpstr>
      <vt:lpstr>Talmadge C. Tillman Jr., California, 1965</vt:lpstr>
      <vt:lpstr>Bert N. Mitchell, New York, 1965</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dc:creator>
  <cp:lastModifiedBy>Theresa A Hammond</cp:lastModifiedBy>
  <cp:revision>26</cp:revision>
  <dcterms:created xsi:type="dcterms:W3CDTF">2015-04-01T15:02:57Z</dcterms:created>
  <dcterms:modified xsi:type="dcterms:W3CDTF">2021-01-31T15:59:41Z</dcterms:modified>
</cp:coreProperties>
</file>